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65" r:id="rId4"/>
    <p:sldId id="258" r:id="rId5"/>
    <p:sldId id="259" r:id="rId6"/>
    <p:sldId id="270" r:id="rId7"/>
    <p:sldId id="260" r:id="rId8"/>
    <p:sldId id="261" r:id="rId9"/>
    <p:sldId id="262" r:id="rId10"/>
    <p:sldId id="263" r:id="rId11"/>
    <p:sldId id="267" r:id="rId12"/>
    <p:sldId id="269" r:id="rId13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06D26-7536-4D6E-A7C0-BB429DD31FC5}" type="datetimeFigureOut">
              <a:rPr lang="hu-HU" smtClean="0"/>
              <a:t>2022.02.15.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0B83E-36E6-4CFD-B5F2-008630375AA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23561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ím és képaláír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06D26-7536-4D6E-A7C0-BB429DD31FC5}" type="datetimeFigureOut">
              <a:rPr lang="hu-HU" smtClean="0"/>
              <a:t>2022.02.15.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0B83E-36E6-4CFD-B5F2-008630375AA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02985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dézet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06D26-7536-4D6E-A7C0-BB429DD31FC5}" type="datetimeFigureOut">
              <a:rPr lang="hu-HU" smtClean="0"/>
              <a:t>2022.02.15.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0B83E-36E6-4CFD-B5F2-008630375AA5}" type="slidenum">
              <a:rPr lang="hu-HU" smtClean="0"/>
              <a:t>‹#›</a:t>
            </a:fld>
            <a:endParaRPr lang="hu-H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708716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évkárty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06D26-7536-4D6E-A7C0-BB429DD31FC5}" type="datetimeFigureOut">
              <a:rPr lang="hu-HU" smtClean="0"/>
              <a:t>2022.02.15.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0B83E-36E6-4CFD-B5F2-008630375AA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689644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évkártya idéze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06D26-7536-4D6E-A7C0-BB429DD31FC5}" type="datetimeFigureOut">
              <a:rPr lang="hu-HU" smtClean="0"/>
              <a:t>2022.02.15.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0B83E-36E6-4CFD-B5F2-008630375AA5}" type="slidenum">
              <a:rPr lang="hu-HU" smtClean="0"/>
              <a:t>‹#›</a:t>
            </a:fld>
            <a:endParaRPr lang="hu-H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379592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gaz vagy ham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06D26-7536-4D6E-A7C0-BB429DD31FC5}" type="datetimeFigureOut">
              <a:rPr lang="hu-HU" smtClean="0"/>
              <a:t>2022.02.15.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0B83E-36E6-4CFD-B5F2-008630375AA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875041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06D26-7536-4D6E-A7C0-BB429DD31FC5}" type="datetimeFigureOut">
              <a:rPr lang="hu-HU" smtClean="0"/>
              <a:t>2022.02.15.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0B83E-36E6-4CFD-B5F2-008630375AA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828270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06D26-7536-4D6E-A7C0-BB429DD31FC5}" type="datetimeFigureOut">
              <a:rPr lang="hu-HU" smtClean="0"/>
              <a:t>2022.02.15.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0B83E-36E6-4CFD-B5F2-008630375AA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5377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06D26-7536-4D6E-A7C0-BB429DD31FC5}" type="datetimeFigureOut">
              <a:rPr lang="hu-HU" smtClean="0"/>
              <a:t>2022.02.15.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0B83E-36E6-4CFD-B5F2-008630375AA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19161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06D26-7536-4D6E-A7C0-BB429DD31FC5}" type="datetimeFigureOut">
              <a:rPr lang="hu-HU" smtClean="0"/>
              <a:t>2022.02.15.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0B83E-36E6-4CFD-B5F2-008630375AA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10987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06D26-7536-4D6E-A7C0-BB429DD31FC5}" type="datetimeFigureOut">
              <a:rPr lang="hu-HU" smtClean="0"/>
              <a:t>2022.02.15.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0B83E-36E6-4CFD-B5F2-008630375AA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77913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06D26-7536-4D6E-A7C0-BB429DD31FC5}" type="datetimeFigureOut">
              <a:rPr lang="hu-HU" smtClean="0"/>
              <a:t>2022.02.15.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0B83E-36E6-4CFD-B5F2-008630375AA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1873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06D26-7536-4D6E-A7C0-BB429DD31FC5}" type="datetimeFigureOut">
              <a:rPr lang="hu-HU" smtClean="0"/>
              <a:t>2022.02.15.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0B83E-36E6-4CFD-B5F2-008630375AA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85030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06D26-7536-4D6E-A7C0-BB429DD31FC5}" type="datetimeFigureOut">
              <a:rPr lang="hu-HU" smtClean="0"/>
              <a:t>2022.02.15.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0B83E-36E6-4CFD-B5F2-008630375AA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89455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06D26-7536-4D6E-A7C0-BB429DD31FC5}" type="datetimeFigureOut">
              <a:rPr lang="hu-HU" smtClean="0"/>
              <a:t>2022.02.15.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0B83E-36E6-4CFD-B5F2-008630375AA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69800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 smtClean="0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0B83E-36E6-4CFD-B5F2-008630375AA5}" type="slidenum">
              <a:rPr lang="hu-HU" smtClean="0"/>
              <a:t>‹#›</a:t>
            </a:fld>
            <a:endParaRPr lang="hu-H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06D26-7536-4D6E-A7C0-BB429DD31FC5}" type="datetimeFigureOut">
              <a:rPr lang="hu-HU" smtClean="0"/>
              <a:t>2022.02.15.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11871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906D26-7536-4D6E-A7C0-BB429DD31FC5}" type="datetimeFigureOut">
              <a:rPr lang="hu-HU" smtClean="0"/>
              <a:t>2022.02.15.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370B83E-36E6-4CFD-B5F2-008630375AA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2759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b="1" dirty="0" smtClean="0"/>
              <a:t>BIP tájékoztató előadás</a:t>
            </a:r>
            <a:endParaRPr lang="hu-HU" b="1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hu-HU" sz="2400" b="1" dirty="0" smtClean="0"/>
              <a:t>2022.02.15.</a:t>
            </a:r>
          </a:p>
          <a:p>
            <a:r>
              <a:rPr lang="hu-HU" sz="2400" b="1" dirty="0" err="1" smtClean="0"/>
              <a:t>Andráskó</a:t>
            </a:r>
            <a:r>
              <a:rPr lang="hu-HU" sz="2400" b="1" dirty="0" smtClean="0"/>
              <a:t> Dóra Diána</a:t>
            </a:r>
          </a:p>
          <a:p>
            <a:r>
              <a:rPr lang="hu-HU" sz="2400" b="1" dirty="0" smtClean="0"/>
              <a:t>intézményi Erasmus koordinátor</a:t>
            </a:r>
            <a:endParaRPr lang="hu-HU" sz="2400" b="1" dirty="0"/>
          </a:p>
        </p:txBody>
      </p:sp>
    </p:spTree>
    <p:extLst>
      <p:ext uri="{BB962C8B-B14F-4D97-AF65-F5344CB8AC3E}">
        <p14:creationId xmlns:p14="http://schemas.microsoft.com/office/powerpoint/2010/main" val="13444229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 smtClean="0"/>
              <a:t>Lehetséges BIP típusok, keretek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u-HU" dirty="0" smtClean="0"/>
              <a:t>A BIP-et érdemes </a:t>
            </a:r>
            <a:r>
              <a:rPr lang="hu-HU" b="1" dirty="0" smtClean="0"/>
              <a:t>konkrét témára </a:t>
            </a:r>
            <a:r>
              <a:rPr lang="hu-HU" dirty="0" smtClean="0"/>
              <a:t>építve megszervezni (lehet interdiszciplináris)</a:t>
            </a:r>
          </a:p>
          <a:p>
            <a:r>
              <a:rPr lang="hu-HU" dirty="0" smtClean="0"/>
              <a:t>Lehet </a:t>
            </a:r>
            <a:r>
              <a:rPr lang="hu-HU" b="1" dirty="0" smtClean="0"/>
              <a:t>nyári egyetemet virtuális oktatással </a:t>
            </a:r>
            <a:r>
              <a:rPr lang="hu-HU" dirty="0" smtClean="0"/>
              <a:t>kombinálni </a:t>
            </a:r>
          </a:p>
          <a:p>
            <a:pPr lvl="1"/>
            <a:r>
              <a:rPr lang="hu-HU" dirty="0" smtClean="0"/>
              <a:t>Ha először van online rész (tavasszal), utána nyáron nyári egyetem: tavaszi félévhez fog tartozni</a:t>
            </a:r>
          </a:p>
          <a:p>
            <a:pPr lvl="1"/>
            <a:r>
              <a:rPr lang="hu-HU" dirty="0" smtClean="0"/>
              <a:t>Ha először nyári egyetem, utána online rész (ősszel): őszi félévhez fog tartozni</a:t>
            </a:r>
          </a:p>
          <a:p>
            <a:r>
              <a:rPr lang="hu-HU" b="1" dirty="0" err="1" smtClean="0"/>
              <a:t>Staff</a:t>
            </a:r>
            <a:r>
              <a:rPr lang="hu-HU" b="1" dirty="0" smtClean="0"/>
              <a:t> </a:t>
            </a:r>
            <a:r>
              <a:rPr lang="hu-HU" b="1" dirty="0" err="1" smtClean="0"/>
              <a:t>Week</a:t>
            </a:r>
            <a:r>
              <a:rPr lang="hu-HU" b="1" dirty="0" smtClean="0"/>
              <a:t>: </a:t>
            </a:r>
            <a:r>
              <a:rPr lang="hu-HU" dirty="0" smtClean="0"/>
              <a:t>adott témával (pl. közös képzések) – ide is kell virtuális rész!</a:t>
            </a:r>
          </a:p>
          <a:p>
            <a:r>
              <a:rPr lang="hu-HU" dirty="0" smtClean="0"/>
              <a:t>Közös kutatás (virtuális rész), lezárásként jelenléti konferencia szervezése</a:t>
            </a:r>
          </a:p>
          <a:p>
            <a:r>
              <a:rPr lang="hu-HU" b="1" u="sng" dirty="0" smtClean="0"/>
              <a:t>Megjegyzés: </a:t>
            </a:r>
          </a:p>
          <a:p>
            <a:r>
              <a:rPr lang="hu-HU" dirty="0" smtClean="0"/>
              <a:t>A partnerek között nem kell fennállnia kölcsönösségnek (de a partnereken múlik)</a:t>
            </a:r>
          </a:p>
          <a:p>
            <a:r>
              <a:rPr lang="hu-HU" dirty="0" smtClean="0"/>
              <a:t>Hosszú távú cél, hogy legyenek meghirdetett BIP-</a:t>
            </a:r>
            <a:r>
              <a:rPr lang="hu-HU" dirty="0" err="1" smtClean="0"/>
              <a:t>ek</a:t>
            </a:r>
            <a:r>
              <a:rPr lang="hu-HU" dirty="0" smtClean="0"/>
              <a:t>, és a hallgatók tudjanak válogatni (részt vehetnek olyan BIP-en, aminek szervezésében nem vesz részt az egyetemük)</a:t>
            </a:r>
          </a:p>
          <a:p>
            <a:endParaRPr lang="hu-HU" dirty="0" smtClean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641904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b="1" dirty="0" smtClean="0"/>
              <a:t>Linkgyűjtemény</a:t>
            </a:r>
            <a:endParaRPr lang="hu-HU" b="1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u-HU" b="1" dirty="0" smtClean="0"/>
              <a:t>erasmusplusz.eu</a:t>
            </a:r>
          </a:p>
          <a:p>
            <a:r>
              <a:rPr lang="hu-HU" b="1" dirty="0" smtClean="0"/>
              <a:t>Erasmus+ Programme </a:t>
            </a:r>
            <a:r>
              <a:rPr lang="hu-HU" b="1" dirty="0" err="1" smtClean="0"/>
              <a:t>Guide</a:t>
            </a:r>
            <a:r>
              <a:rPr lang="hu-HU" b="1" dirty="0" smtClean="0"/>
              <a:t>/Pályázati útmutató 2022: </a:t>
            </a:r>
            <a:r>
              <a:rPr lang="hu-HU" dirty="0" smtClean="0"/>
              <a:t>angol és magyar nyelven is elérhető</a:t>
            </a:r>
            <a:endParaRPr lang="hu-HU" b="1" dirty="0" smtClean="0"/>
          </a:p>
          <a:p>
            <a:pPr lvl="1"/>
            <a:r>
              <a:rPr lang="hu-HU" dirty="0" smtClean="0"/>
              <a:t>https://erasmus-plus.ec.europa.eu/document/erasmus-programme-guide-2022</a:t>
            </a:r>
          </a:p>
          <a:p>
            <a:pPr marL="457200" lvl="1" indent="0">
              <a:buNone/>
            </a:pPr>
            <a:endParaRPr lang="hu-HU" dirty="0"/>
          </a:p>
          <a:p>
            <a:r>
              <a:rPr lang="hu-HU" b="1" dirty="0" smtClean="0"/>
              <a:t>TKA hírek és hírlevél:</a:t>
            </a:r>
          </a:p>
          <a:p>
            <a:pPr lvl="1"/>
            <a:r>
              <a:rPr lang="hu-HU" dirty="0" smtClean="0"/>
              <a:t>https://tka.hu/hirek</a:t>
            </a:r>
            <a:endParaRPr lang="hu-HU" dirty="0"/>
          </a:p>
          <a:p>
            <a:pPr lvl="1"/>
            <a:r>
              <a:rPr lang="hu-HU" dirty="0" smtClean="0"/>
              <a:t>https://tka.hu/hirlevel</a:t>
            </a:r>
          </a:p>
          <a:p>
            <a:pPr lvl="1"/>
            <a:endParaRPr lang="hu-HU" dirty="0" smtClean="0"/>
          </a:p>
          <a:p>
            <a:r>
              <a:rPr lang="hu-HU" b="1" dirty="0" smtClean="0"/>
              <a:t>Tudástár:</a:t>
            </a:r>
          </a:p>
          <a:p>
            <a:pPr lvl="1"/>
            <a:r>
              <a:rPr lang="hu-HU" dirty="0" smtClean="0"/>
              <a:t>https://tka.hu/tudastar</a:t>
            </a:r>
          </a:p>
          <a:p>
            <a:pPr lvl="1"/>
            <a:endParaRPr lang="hu-HU" dirty="0"/>
          </a:p>
          <a:p>
            <a:pPr marL="457200" lvl="1" indent="0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4396108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Köszönöm a megtisztelő figyelmet!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48750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70313"/>
          </a:xfrm>
        </p:spPr>
        <p:txBody>
          <a:bodyPr/>
          <a:lstStyle/>
          <a:p>
            <a:r>
              <a:rPr lang="hu-HU" b="1" dirty="0" smtClean="0"/>
              <a:t>Előadás apropója</a:t>
            </a:r>
            <a:endParaRPr lang="hu-HU" b="1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98763" y="1521229"/>
            <a:ext cx="8886305" cy="4688378"/>
          </a:xfrm>
        </p:spPr>
        <p:txBody>
          <a:bodyPr>
            <a:normAutofit/>
          </a:bodyPr>
          <a:lstStyle/>
          <a:p>
            <a:r>
              <a:rPr lang="hu-HU" dirty="0" smtClean="0"/>
              <a:t>2022. évi intézményi Erasmus pályázat (KA131) beadása: </a:t>
            </a:r>
            <a:r>
              <a:rPr lang="hu-HU" b="1" dirty="0" smtClean="0"/>
              <a:t>2022. febr. 23.</a:t>
            </a:r>
          </a:p>
          <a:p>
            <a:r>
              <a:rPr lang="hu-HU" dirty="0" smtClean="0"/>
              <a:t>Ehhez meg kell adni a következő információkat a BIP-</a:t>
            </a:r>
            <a:r>
              <a:rPr lang="hu-HU" dirty="0" err="1" smtClean="0"/>
              <a:t>ekre</a:t>
            </a:r>
            <a:r>
              <a:rPr lang="hu-HU" dirty="0" smtClean="0"/>
              <a:t> vonatkozóan:</a:t>
            </a:r>
          </a:p>
          <a:p>
            <a:pPr lvl="1"/>
            <a:r>
              <a:rPr lang="hu-HU" b="0" i="0" dirty="0" smtClean="0">
                <a:solidFill>
                  <a:srgbClr val="282828"/>
                </a:solidFill>
                <a:effectLst/>
              </a:rPr>
              <a:t>BIP címe: az intézmény által létrehozott tetszőleges név</a:t>
            </a:r>
          </a:p>
          <a:p>
            <a:pPr lvl="1"/>
            <a:r>
              <a:rPr lang="hu-HU" b="0" i="0" dirty="0" smtClean="0">
                <a:solidFill>
                  <a:srgbClr val="282828"/>
                </a:solidFill>
                <a:effectLst/>
              </a:rPr>
              <a:t>Tématerület</a:t>
            </a:r>
          </a:p>
          <a:p>
            <a:pPr lvl="1"/>
            <a:r>
              <a:rPr lang="hu-HU" b="0" i="0" dirty="0" smtClean="0">
                <a:solidFill>
                  <a:srgbClr val="282828"/>
                </a:solidFill>
                <a:effectLst/>
              </a:rPr>
              <a:t>Rövid leírás</a:t>
            </a:r>
          </a:p>
          <a:p>
            <a:pPr lvl="1"/>
            <a:r>
              <a:rPr lang="hu-HU" b="0" i="0" dirty="0" smtClean="0">
                <a:solidFill>
                  <a:srgbClr val="282828"/>
                </a:solidFill>
                <a:effectLst/>
              </a:rPr>
              <a:t>Tervezett létszám: 15-20 fő</a:t>
            </a:r>
          </a:p>
          <a:p>
            <a:pPr lvl="1"/>
            <a:r>
              <a:rPr lang="hu-HU" b="0" i="0" dirty="0" smtClean="0">
                <a:solidFill>
                  <a:srgbClr val="282828"/>
                </a:solidFill>
                <a:effectLst/>
              </a:rPr>
              <a:t>A BIP tervezett résztvevői köre: HALLGATÓK / OKTATÓK / MUNKATÁRSAK</a:t>
            </a:r>
          </a:p>
          <a:p>
            <a:pPr lvl="1"/>
            <a:r>
              <a:rPr lang="hu-HU" b="0" i="0" dirty="0" smtClean="0">
                <a:solidFill>
                  <a:srgbClr val="282828"/>
                </a:solidFill>
                <a:effectLst/>
              </a:rPr>
              <a:t>Tervezett partner 1:</a:t>
            </a:r>
          </a:p>
          <a:p>
            <a:pPr lvl="1"/>
            <a:r>
              <a:rPr lang="hu-HU" b="0" i="0" dirty="0" smtClean="0">
                <a:solidFill>
                  <a:srgbClr val="282828"/>
                </a:solidFill>
                <a:effectLst/>
              </a:rPr>
              <a:t>Tervezett partner 2:</a:t>
            </a:r>
          </a:p>
          <a:p>
            <a:pPr marL="1200150" lvl="2" indent="-285750"/>
            <a:r>
              <a:rPr lang="hu-HU" b="0" i="0" dirty="0" smtClean="0">
                <a:solidFill>
                  <a:srgbClr val="282828"/>
                </a:solidFill>
                <a:effectLst/>
              </a:rPr>
              <a:t>(további partnerek megadása is lehetséges újabb sorok felvételével)</a:t>
            </a:r>
          </a:p>
          <a:p>
            <a:r>
              <a:rPr lang="hu-HU" dirty="0" smtClean="0"/>
              <a:t>Megadott </a:t>
            </a:r>
            <a:r>
              <a:rPr lang="hu-HU" dirty="0" err="1" smtClean="0"/>
              <a:t>excel</a:t>
            </a:r>
            <a:r>
              <a:rPr lang="hu-HU" dirty="0" smtClean="0"/>
              <a:t> fájlt kell kitölteni: minden BIP külön lapfülön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3240192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 smtClean="0"/>
              <a:t>Fontos információk BIP-</a:t>
            </a:r>
            <a:r>
              <a:rPr lang="hu-HU" b="1" dirty="0" err="1" smtClean="0"/>
              <a:t>ek</a:t>
            </a:r>
            <a:r>
              <a:rPr lang="hu-HU" b="1" dirty="0" smtClean="0"/>
              <a:t> tervezésére és megvalósítására vonatkozóan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hu-HU" dirty="0" smtClean="0"/>
              <a:t>Mivel a KA131 intézményi pályázatot évente kell beadni, </a:t>
            </a:r>
            <a:r>
              <a:rPr lang="hu-HU" u="sng" dirty="0" smtClean="0"/>
              <a:t>minden év elején el kell dönteni az adott évre vonatkozó, megpályázandó BIP-</a:t>
            </a:r>
            <a:r>
              <a:rPr lang="hu-HU" u="sng" dirty="0" err="1" smtClean="0"/>
              <a:t>eket</a:t>
            </a:r>
            <a:endParaRPr lang="hu-HU" u="sng" dirty="0" smtClean="0"/>
          </a:p>
          <a:p>
            <a:r>
              <a:rPr lang="hu-HU" dirty="0" smtClean="0"/>
              <a:t>Azt is figyelembe kell venni, hogy az intézményi pályázat 26 hónapos, így a megpályázott és elnyert BIP megvalósítására </a:t>
            </a:r>
            <a:r>
              <a:rPr lang="hu-HU" b="1" dirty="0" smtClean="0"/>
              <a:t>26 hónap áll rendelkezésre </a:t>
            </a:r>
          </a:p>
          <a:p>
            <a:r>
              <a:rPr lang="hu-HU" dirty="0" smtClean="0"/>
              <a:t>(a 2022-es projektek várhatóan </a:t>
            </a:r>
            <a:r>
              <a:rPr lang="hu-HU" i="1" dirty="0" smtClean="0"/>
              <a:t>2022. június 1-jén fognak kezdődni</a:t>
            </a:r>
            <a:r>
              <a:rPr lang="hu-HU" dirty="0" smtClean="0"/>
              <a:t>, ekkortól nyílik lehetőség a megvalósításra)</a:t>
            </a:r>
          </a:p>
          <a:p>
            <a:r>
              <a:rPr lang="hu-HU" b="1" dirty="0" smtClean="0">
                <a:solidFill>
                  <a:srgbClr val="FF0000"/>
                </a:solidFill>
              </a:rPr>
              <a:t>Fontos: az elnyert BIP-</a:t>
            </a:r>
            <a:r>
              <a:rPr lang="hu-HU" b="1" dirty="0" err="1" smtClean="0">
                <a:solidFill>
                  <a:srgbClr val="FF0000"/>
                </a:solidFill>
              </a:rPr>
              <a:t>eket</a:t>
            </a:r>
            <a:r>
              <a:rPr lang="hu-HU" b="1" dirty="0" smtClean="0">
                <a:solidFill>
                  <a:srgbClr val="FF0000"/>
                </a:solidFill>
              </a:rPr>
              <a:t> mindenképpen meg kell valósítani </a:t>
            </a:r>
            <a:r>
              <a:rPr lang="hu-HU" dirty="0" smtClean="0"/>
              <a:t>(nem megvalósított BIP negatívan érintheti a jövőben támogatandó BIP-</a:t>
            </a:r>
            <a:r>
              <a:rPr lang="hu-HU" dirty="0" err="1" smtClean="0"/>
              <a:t>ek</a:t>
            </a:r>
            <a:r>
              <a:rPr lang="hu-HU" dirty="0" smtClean="0"/>
              <a:t> számát), ugyanis a támogatást nem lehet átcsoportosítani más mobilitástípusba</a:t>
            </a:r>
          </a:p>
          <a:p>
            <a:r>
              <a:rPr lang="hu-HU" dirty="0" smtClean="0"/>
              <a:t>Az </a:t>
            </a:r>
            <a:r>
              <a:rPr lang="hu-HU" b="1" dirty="0" smtClean="0"/>
              <a:t>időközi beszámolóban </a:t>
            </a:r>
            <a:r>
              <a:rPr lang="hu-HU" dirty="0" smtClean="0"/>
              <a:t>lesz lehetőség jelezni, </a:t>
            </a:r>
            <a:r>
              <a:rPr lang="hu-HU" u="sng" dirty="0" smtClean="0"/>
              <a:t>ha az intézmény további BIP-et kíván szervezni</a:t>
            </a:r>
            <a:r>
              <a:rPr lang="hu-HU" dirty="0" smtClean="0"/>
              <a:t>, illetve, ha úgy látja, hogy valamelyik BIP megvalósítására nem lesz módja</a:t>
            </a:r>
          </a:p>
          <a:p>
            <a:r>
              <a:rPr lang="hu-HU" dirty="0" smtClean="0"/>
              <a:t>Eddig: 2021. évi intézményi pályázatban 1 db elnyert BIP, ami 2022. nyarán kerül megvalósításra (MFK)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6873422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 smtClean="0"/>
              <a:t>Vegyes mobilitás (</a:t>
            </a:r>
            <a:r>
              <a:rPr lang="hu-HU" b="1" dirty="0" err="1" smtClean="0"/>
              <a:t>Blended</a:t>
            </a:r>
            <a:r>
              <a:rPr lang="hu-HU" b="1" dirty="0" smtClean="0"/>
              <a:t> </a:t>
            </a:r>
            <a:r>
              <a:rPr lang="hu-HU" b="1" dirty="0" err="1" smtClean="0"/>
              <a:t>Mobility</a:t>
            </a:r>
            <a:r>
              <a:rPr lang="hu-HU" b="1" dirty="0" smtClean="0"/>
              <a:t>)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u-HU" dirty="0" smtClean="0"/>
              <a:t>A vegyes mobilitás </a:t>
            </a:r>
            <a:r>
              <a:rPr lang="hu-HU" u="sng" dirty="0" smtClean="0"/>
              <a:t>fizikai mobilitás és egy virtuális elem kombinációja</a:t>
            </a:r>
          </a:p>
          <a:p>
            <a:r>
              <a:rPr lang="hu-HU" i="1" dirty="0" smtClean="0"/>
              <a:t>Célja:</a:t>
            </a:r>
            <a:r>
              <a:rPr lang="hu-HU" dirty="0" smtClean="0"/>
              <a:t> elősegíteni a </a:t>
            </a:r>
            <a:r>
              <a:rPr lang="hu-HU" dirty="0" err="1" smtClean="0"/>
              <a:t>kollaboratív</a:t>
            </a:r>
            <a:r>
              <a:rPr lang="hu-HU" dirty="0" smtClean="0"/>
              <a:t> tanulást és csapatmunkát</a:t>
            </a:r>
          </a:p>
          <a:p>
            <a:r>
              <a:rPr lang="hu-HU" dirty="0" smtClean="0"/>
              <a:t>Bármilyen hosszú, külföldi tanulmányi időszak vagy szakmai gyakorlat (doktori mobilitás is) megvalósítható vegyes mobilitás formájában</a:t>
            </a:r>
          </a:p>
          <a:p>
            <a:r>
              <a:rPr lang="hu-HU" dirty="0" smtClean="0"/>
              <a:t>Minden mobilitástípus (hallgatói részképzés és szakmai gyakorlat, oktatói és személyzeti mobilitás) megvalósítható ilyen formában</a:t>
            </a:r>
          </a:p>
          <a:p>
            <a:r>
              <a:rPr lang="hu-HU" dirty="0" smtClean="0"/>
              <a:t>Minden képzési szinten (alap-, mester-, osztatlan, doktori) lehetséges</a:t>
            </a:r>
          </a:p>
          <a:p>
            <a:r>
              <a:rPr lang="hu-HU" b="1" dirty="0" smtClean="0">
                <a:solidFill>
                  <a:srgbClr val="FF0000"/>
                </a:solidFill>
              </a:rPr>
              <a:t>Támogatás csak a fizikai részre jár!</a:t>
            </a:r>
          </a:p>
          <a:p>
            <a:r>
              <a:rPr lang="hu-HU" dirty="0" smtClean="0"/>
              <a:t>A virtuális rész a fizikai előtt, után és közben is megvalósulhat</a:t>
            </a:r>
          </a:p>
          <a:p>
            <a:r>
              <a:rPr lang="hu-HU" u="sng" dirty="0" smtClean="0"/>
              <a:t>Intézményeknek jelölniük kell az intézményközi szerződésekben (IIA), hogy vállalnak-e ilyen típusú mobilitási formát</a:t>
            </a:r>
          </a:p>
        </p:txBody>
      </p:sp>
    </p:spTree>
    <p:extLst>
      <p:ext uri="{BB962C8B-B14F-4D97-AF65-F5344CB8AC3E}">
        <p14:creationId xmlns:p14="http://schemas.microsoft.com/office/powerpoint/2010/main" val="8155231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 smtClean="0"/>
              <a:t>BIP (</a:t>
            </a:r>
            <a:r>
              <a:rPr lang="hu-HU" b="1" dirty="0" err="1" smtClean="0"/>
              <a:t>Blended</a:t>
            </a:r>
            <a:r>
              <a:rPr lang="hu-HU" b="1" dirty="0" smtClean="0"/>
              <a:t> </a:t>
            </a:r>
            <a:r>
              <a:rPr lang="hu-HU" b="1" dirty="0" err="1" smtClean="0"/>
              <a:t>Intensive</a:t>
            </a:r>
            <a:r>
              <a:rPr lang="hu-HU" b="1" dirty="0" smtClean="0"/>
              <a:t> Programme) – </a:t>
            </a:r>
            <a:br>
              <a:rPr lang="hu-HU" b="1" dirty="0" smtClean="0"/>
            </a:br>
            <a:r>
              <a:rPr lang="hu-HU" b="1" dirty="0" smtClean="0"/>
              <a:t>Vegyes intenzív program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57695" y="1825625"/>
            <a:ext cx="6766560" cy="4882746"/>
          </a:xfrm>
        </p:spPr>
        <p:txBody>
          <a:bodyPr>
            <a:normAutofit fontScale="77500" lnSpcReduction="20000"/>
          </a:bodyPr>
          <a:lstStyle/>
          <a:p>
            <a:r>
              <a:rPr lang="hu-HU" sz="2000" dirty="0"/>
              <a:t>A BIP a </a:t>
            </a:r>
            <a:r>
              <a:rPr lang="hu-HU" sz="2000" b="1" dirty="0">
                <a:solidFill>
                  <a:srgbClr val="FF0000"/>
                </a:solidFill>
              </a:rPr>
              <a:t>vegyes mobilitás (</a:t>
            </a:r>
            <a:r>
              <a:rPr lang="hu-HU" sz="2000" b="1" dirty="0" err="1">
                <a:solidFill>
                  <a:srgbClr val="FF0000"/>
                </a:solidFill>
              </a:rPr>
              <a:t>Blended</a:t>
            </a:r>
            <a:r>
              <a:rPr lang="hu-HU" sz="2000" b="1" dirty="0">
                <a:solidFill>
                  <a:srgbClr val="FF0000"/>
                </a:solidFill>
              </a:rPr>
              <a:t> </a:t>
            </a:r>
            <a:r>
              <a:rPr lang="hu-HU" sz="2000" b="1" dirty="0" err="1">
                <a:solidFill>
                  <a:srgbClr val="FF0000"/>
                </a:solidFill>
              </a:rPr>
              <a:t>Mobility</a:t>
            </a:r>
            <a:r>
              <a:rPr lang="hu-HU" sz="2000" b="1" dirty="0">
                <a:solidFill>
                  <a:srgbClr val="FF0000"/>
                </a:solidFill>
              </a:rPr>
              <a:t>) </a:t>
            </a:r>
            <a:r>
              <a:rPr lang="hu-HU" sz="2000" dirty="0"/>
              <a:t>egyik típusa, megvalósulási formája </a:t>
            </a:r>
          </a:p>
          <a:p>
            <a:r>
              <a:rPr lang="hu-HU" sz="2000" dirty="0" smtClean="0"/>
              <a:t>Min. 3 </a:t>
            </a:r>
            <a:r>
              <a:rPr lang="hu-HU" sz="2000" dirty="0"/>
              <a:t>felsőoktatási intézmény </a:t>
            </a:r>
            <a:r>
              <a:rPr lang="hu-HU" sz="2000" b="1" dirty="0"/>
              <a:t>3 különböző programországból </a:t>
            </a:r>
            <a:r>
              <a:rPr lang="hu-HU" sz="2000" dirty="0"/>
              <a:t>szervezi </a:t>
            </a:r>
            <a:r>
              <a:rPr lang="hu-HU" sz="2000" i="1" dirty="0"/>
              <a:t>tanulási/oktatási/tréning</a:t>
            </a:r>
            <a:r>
              <a:rPr lang="hu-HU" sz="2000" dirty="0"/>
              <a:t> céllal </a:t>
            </a:r>
            <a:r>
              <a:rPr lang="hu-HU" sz="2000" u="sng" dirty="0"/>
              <a:t>hallgatók vagy munkatársak</a:t>
            </a:r>
            <a:r>
              <a:rPr lang="hu-HU" sz="2000" dirty="0"/>
              <a:t> számára</a:t>
            </a:r>
          </a:p>
          <a:p>
            <a:r>
              <a:rPr lang="hu-HU" sz="2000" dirty="0"/>
              <a:t>Min. 15 – </a:t>
            </a:r>
            <a:r>
              <a:rPr lang="hu-HU" sz="2000" dirty="0" err="1"/>
              <a:t>max</a:t>
            </a:r>
            <a:r>
              <a:rPr lang="hu-HU" sz="2000" dirty="0"/>
              <a:t>. 20 résztvevő (több résztvevő is lehet, de a szervezési támogatás </a:t>
            </a:r>
            <a:r>
              <a:rPr lang="hu-HU" sz="2000" dirty="0" err="1"/>
              <a:t>max</a:t>
            </a:r>
            <a:r>
              <a:rPr lang="hu-HU" sz="2000" dirty="0"/>
              <a:t>. 20 főre jár)</a:t>
            </a:r>
          </a:p>
          <a:p>
            <a:r>
              <a:rPr lang="hu-HU" sz="2000" u="sng" dirty="0"/>
              <a:t>Hallgatóknak </a:t>
            </a:r>
            <a:r>
              <a:rPr lang="hu-HU" sz="2000" dirty="0"/>
              <a:t>min. </a:t>
            </a:r>
            <a:r>
              <a:rPr lang="hu-HU" sz="2000" b="1" dirty="0"/>
              <a:t>3 ECTS kredit </a:t>
            </a:r>
            <a:r>
              <a:rPr lang="hu-HU" sz="2000" dirty="0"/>
              <a:t>szerzése kötelező (de lehet többet is adni)</a:t>
            </a:r>
          </a:p>
          <a:p>
            <a:r>
              <a:rPr lang="hu-HU" sz="2000" i="1" dirty="0"/>
              <a:t>A teljesítendő kreditek számának összhangban kell lennie a munkaórákkal és kontaktórákkal (nem a fizikai rész hosszától függ)</a:t>
            </a:r>
          </a:p>
          <a:p>
            <a:r>
              <a:rPr lang="hu-HU" sz="2000" i="1" dirty="0"/>
              <a:t>Teljesítés igazolása: </a:t>
            </a:r>
            <a:r>
              <a:rPr lang="hu-HU" sz="2000" i="1" dirty="0" err="1"/>
              <a:t>Learning</a:t>
            </a:r>
            <a:r>
              <a:rPr lang="hu-HU" sz="2000" i="1" dirty="0"/>
              <a:t> </a:t>
            </a:r>
            <a:r>
              <a:rPr lang="hu-HU" sz="2000" i="1" dirty="0" err="1"/>
              <a:t>Agreement</a:t>
            </a:r>
            <a:r>
              <a:rPr lang="hu-HU" sz="2000" i="1" dirty="0"/>
              <a:t> </a:t>
            </a:r>
            <a:r>
              <a:rPr lang="hu-HU" sz="2000" dirty="0"/>
              <a:t>szolgál erre a célra:</a:t>
            </a:r>
            <a:endParaRPr lang="hu-HU" sz="2000" i="1" dirty="0"/>
          </a:p>
          <a:p>
            <a:r>
              <a:rPr lang="hu-HU" sz="2000" dirty="0"/>
              <a:t>megfelelő dokumentáció – </a:t>
            </a:r>
            <a:r>
              <a:rPr lang="hu-HU" sz="2000" dirty="0" err="1"/>
              <a:t>Neptun</a:t>
            </a:r>
            <a:r>
              <a:rPr lang="hu-HU" sz="2000" dirty="0"/>
              <a:t> (</a:t>
            </a:r>
            <a:r>
              <a:rPr lang="hu-HU" sz="2000" dirty="0" err="1"/>
              <a:t>Transcript</a:t>
            </a:r>
            <a:r>
              <a:rPr lang="hu-HU" sz="2000" dirty="0"/>
              <a:t> of Records kiállítása)</a:t>
            </a:r>
          </a:p>
          <a:p>
            <a:r>
              <a:rPr lang="hu-HU" sz="2000" u="sng" dirty="0"/>
              <a:t>Oktatókra</a:t>
            </a:r>
            <a:r>
              <a:rPr lang="hu-HU" sz="2000" dirty="0"/>
              <a:t> vonatkozóan ilyen kritériumok természetesen nincsenek</a:t>
            </a:r>
          </a:p>
          <a:p>
            <a:r>
              <a:rPr lang="hu-HU" sz="2000" dirty="0"/>
              <a:t>A teljesítésről célszerű igazolást kiállítani, amelyre nincs egységes minta</a:t>
            </a:r>
          </a:p>
          <a:p>
            <a:r>
              <a:rPr lang="hu-HU" sz="2000" i="1" dirty="0"/>
              <a:t>Résztvevők kiválasztásának </a:t>
            </a:r>
            <a:r>
              <a:rPr lang="hu-HU" sz="2000" b="1" dirty="0"/>
              <a:t>transzparensnek, átláthatónak </a:t>
            </a:r>
            <a:r>
              <a:rPr lang="hu-HU" sz="2000" dirty="0"/>
              <a:t>kell lennie </a:t>
            </a:r>
            <a:endParaRPr lang="hu-HU" sz="2000" i="1" dirty="0"/>
          </a:p>
          <a:p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3883" y="1825625"/>
            <a:ext cx="4937760" cy="4541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2363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4650" y="225830"/>
            <a:ext cx="8899525" cy="4135204"/>
          </a:xfrm>
          <a:prstGeom prst="rect">
            <a:avLst/>
          </a:prstGeom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650" y="4480559"/>
            <a:ext cx="8978775" cy="1192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8475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 smtClean="0"/>
              <a:t>BIP időtartama, helyszíne, időbeli ütemezés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15884" y="1930400"/>
            <a:ext cx="9601200" cy="4678217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hu-HU" sz="3200" b="1" dirty="0" smtClean="0"/>
              <a:t>Szervezés: „</a:t>
            </a:r>
            <a:r>
              <a:rPr lang="hu-HU" sz="3200" dirty="0" smtClean="0"/>
              <a:t>A BIP tematikájának, online és fizikai részének megtervezése és megvalósítása a BIP-et szervező minimum 3 HEI szoros szakmai együttműködése révén tud csak megvalósulni.”</a:t>
            </a:r>
            <a:endParaRPr lang="hu-HU" sz="3200" b="1" dirty="0" smtClean="0"/>
          </a:p>
          <a:p>
            <a:pPr marL="0" indent="0">
              <a:buNone/>
            </a:pPr>
            <a:r>
              <a:rPr lang="hu-HU" sz="3200" b="1" dirty="0" smtClean="0"/>
              <a:t>Fizikai rész: </a:t>
            </a:r>
            <a:r>
              <a:rPr lang="hu-HU" sz="3200" dirty="0" smtClean="0"/>
              <a:t>5-30 nap</a:t>
            </a:r>
          </a:p>
          <a:p>
            <a:pPr marL="0" indent="0">
              <a:buNone/>
            </a:pPr>
            <a:r>
              <a:rPr lang="hu-HU" sz="3200" b="1" dirty="0" smtClean="0"/>
              <a:t>Helyszín: </a:t>
            </a:r>
          </a:p>
          <a:p>
            <a:pPr lvl="1"/>
            <a:r>
              <a:rPr lang="hu-HU" sz="2800" dirty="0" smtClean="0"/>
              <a:t>A szervező intézmény országában bárhol (tehát nem kötelező a Miskolci Egyetemen rendezni, külső helyszín is lehet)</a:t>
            </a:r>
          </a:p>
          <a:p>
            <a:pPr marL="0" indent="0">
              <a:buNone/>
            </a:pPr>
            <a:endParaRPr lang="hu-HU" sz="3200" dirty="0" smtClean="0"/>
          </a:p>
          <a:p>
            <a:pPr marL="0" indent="0">
              <a:buNone/>
            </a:pPr>
            <a:r>
              <a:rPr lang="hu-HU" sz="3200" b="1" dirty="0" smtClean="0"/>
              <a:t>Kötelező virtuális rész: </a:t>
            </a:r>
          </a:p>
          <a:p>
            <a:pPr lvl="1"/>
            <a:r>
              <a:rPr lang="hu-HU" sz="2800" dirty="0" smtClean="0"/>
              <a:t>online kooperatív tanulás formájában valósulhat meg</a:t>
            </a:r>
          </a:p>
          <a:p>
            <a:pPr lvl="1"/>
            <a:r>
              <a:rPr lang="hu-HU" sz="2800" dirty="0" smtClean="0"/>
              <a:t>Az online kooperatív tanulás módszerének kidolgozása, megvalósítása a szervezőkre van bízva, nincs kötöttség</a:t>
            </a:r>
            <a:endParaRPr lang="hu-HU" sz="2800" dirty="0" smtClean="0"/>
          </a:p>
          <a:p>
            <a:pPr lvl="1"/>
            <a:r>
              <a:rPr lang="hu-HU" sz="2800" dirty="0" smtClean="0"/>
              <a:t>Lehet a fizikai rész előtt, után és közben is</a:t>
            </a:r>
          </a:p>
          <a:p>
            <a:pPr lvl="1"/>
            <a:r>
              <a:rPr lang="hu-HU" sz="2800" dirty="0" smtClean="0"/>
              <a:t>Hossza nem meghatározott, de a teljesítendő kreditek számának összhangban kell lennie a munkaórákkal</a:t>
            </a:r>
            <a:endParaRPr lang="hu-HU" sz="2800" dirty="0"/>
          </a:p>
          <a:p>
            <a:pPr marL="457200" lvl="1" indent="0">
              <a:buNone/>
            </a:pPr>
            <a:endParaRPr lang="hu-HU" sz="2800" dirty="0" smtClean="0"/>
          </a:p>
          <a:p>
            <a:pPr marL="0" lvl="1" indent="0">
              <a:spcBef>
                <a:spcPts val="1200"/>
              </a:spcBef>
              <a:spcAft>
                <a:spcPts val="200"/>
              </a:spcAft>
              <a:buSzPct val="100000"/>
              <a:buNone/>
            </a:pPr>
            <a:r>
              <a:rPr lang="hu-HU" sz="3200" b="1" dirty="0" smtClean="0"/>
              <a:t>Időbeli ütemezés:</a:t>
            </a:r>
          </a:p>
          <a:p>
            <a:pPr lvl="1">
              <a:buSzPct val="100000"/>
            </a:pPr>
            <a:r>
              <a:rPr lang="hu-HU" sz="2800" dirty="0" smtClean="0"/>
              <a:t>Nem kötődik akadémiai szemeszterekhez a BIP megvalósítása, a projekt futamideje alatt bármikor megvalósítható</a:t>
            </a:r>
          </a:p>
          <a:p>
            <a:pPr lvl="1">
              <a:buSzPct val="100000"/>
            </a:pPr>
            <a:r>
              <a:rPr lang="hu-HU" sz="2800" dirty="0" smtClean="0"/>
              <a:t>Pl. nyári egyetem szervezésére akadémiai féléven kívül is sor kerülhet (július-augusztus)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8738148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 smtClean="0"/>
              <a:t>Szervezési támogatás, résztvevők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98764" y="1363287"/>
            <a:ext cx="9243752" cy="5419898"/>
          </a:xfrm>
        </p:spPr>
        <p:txBody>
          <a:bodyPr>
            <a:normAutofit fontScale="47500" lnSpcReduction="20000"/>
          </a:bodyPr>
          <a:lstStyle/>
          <a:p>
            <a:pPr marL="201168" lvl="1" indent="0">
              <a:buNone/>
            </a:pPr>
            <a:r>
              <a:rPr lang="hu-HU" sz="2800" b="1" dirty="0" smtClean="0"/>
              <a:t>Szervezési támogatás:</a:t>
            </a:r>
          </a:p>
          <a:p>
            <a:pPr lvl="1"/>
            <a:r>
              <a:rPr lang="hu-HU" sz="2800" dirty="0" smtClean="0"/>
              <a:t>Szervező intézmény szervezési támogatást kap a résztvevők után: </a:t>
            </a:r>
            <a:r>
              <a:rPr lang="hu-HU" sz="2800" b="1" u="sng" dirty="0" smtClean="0">
                <a:solidFill>
                  <a:srgbClr val="FF0000"/>
                </a:solidFill>
              </a:rPr>
              <a:t>400 €/résztvevő, </a:t>
            </a:r>
            <a:r>
              <a:rPr lang="hu-HU" sz="2800" b="1" u="sng" dirty="0" err="1" smtClean="0">
                <a:solidFill>
                  <a:srgbClr val="FF0000"/>
                </a:solidFill>
              </a:rPr>
              <a:t>max</a:t>
            </a:r>
            <a:r>
              <a:rPr lang="hu-HU" sz="2800" b="1" u="sng" dirty="0" smtClean="0">
                <a:solidFill>
                  <a:srgbClr val="FF0000"/>
                </a:solidFill>
              </a:rPr>
              <a:t>. 20 fő  </a:t>
            </a:r>
            <a:r>
              <a:rPr lang="hu-HU" sz="2800" dirty="0" smtClean="0"/>
              <a:t>(helyi hallgatók, ill. partnerországok résztvevői nem számítanak bele)</a:t>
            </a:r>
          </a:p>
          <a:p>
            <a:pPr lvl="1"/>
            <a:r>
              <a:rPr lang="hu-HU" sz="2800" dirty="0" smtClean="0"/>
              <a:t>Szervezési támogatás </a:t>
            </a:r>
            <a:r>
              <a:rPr lang="hu-HU" sz="2800" b="1" dirty="0" smtClean="0"/>
              <a:t>szabadon felhasználható </a:t>
            </a:r>
            <a:r>
              <a:rPr lang="hu-HU" sz="2800" dirty="0" smtClean="0"/>
              <a:t>a BIP megvalósításához kapcsolódó bármely költségre (szállás, étkezés, biztosítás, szabadidős programok szervezése, külsős szakember megbízási díja)</a:t>
            </a:r>
          </a:p>
          <a:p>
            <a:pPr marL="201168" lvl="1" indent="0">
              <a:buNone/>
            </a:pPr>
            <a:r>
              <a:rPr lang="hu-HU" sz="2800" b="1" dirty="0" smtClean="0"/>
              <a:t>Elszámolás:</a:t>
            </a:r>
            <a:r>
              <a:rPr lang="hu-HU" sz="2800" dirty="0" smtClean="0"/>
              <a:t> </a:t>
            </a:r>
          </a:p>
          <a:p>
            <a:pPr lvl="1"/>
            <a:r>
              <a:rPr lang="hu-HU" sz="2800" dirty="0" smtClean="0"/>
              <a:t>időközi beszámolók során pénzügyi, záróbeszámolónál tartalmi és pénzügyi elszámolásra kerül sor</a:t>
            </a:r>
          </a:p>
          <a:p>
            <a:pPr lvl="1"/>
            <a:r>
              <a:rPr lang="hu-HU" sz="2800" dirty="0" smtClean="0"/>
              <a:t>Elszámoláshoz jelenléti ív készítése (virtuális részhez is), részletes napirend, képek</a:t>
            </a:r>
          </a:p>
          <a:p>
            <a:pPr lvl="1"/>
            <a:r>
              <a:rPr lang="hu-HU" sz="2800" dirty="0" smtClean="0"/>
              <a:t>Tervezettnél kevesebb résztvevő esetén a költségek arányosan számolandók el (módosítási igényeket időközi beszámolóban lehet jelezni)</a:t>
            </a:r>
          </a:p>
          <a:p>
            <a:pPr marL="201168" lvl="1" indent="0">
              <a:buNone/>
            </a:pPr>
            <a:r>
              <a:rPr lang="hu-HU" sz="2800" b="1" dirty="0" smtClean="0"/>
              <a:t>Résztvevők:</a:t>
            </a:r>
          </a:p>
          <a:p>
            <a:pPr lvl="1"/>
            <a:r>
              <a:rPr lang="hu-HU" sz="2800" dirty="0" smtClean="0"/>
              <a:t>Olyan intézmény is küldhet résztvevőt a BIP-re, aki nem vesz részt a BIP megvalósításában</a:t>
            </a:r>
          </a:p>
          <a:p>
            <a:pPr lvl="1"/>
            <a:r>
              <a:rPr lang="hu-HU" sz="2800" dirty="0" smtClean="0"/>
              <a:t>Akár oktatók és hallgatók is részt vehetnek ugyanazon a BIP-en résztvevőként (témától függ a célcsoport, a résztvevők köre)</a:t>
            </a:r>
          </a:p>
          <a:p>
            <a:pPr lvl="1"/>
            <a:r>
              <a:rPr lang="hu-HU" sz="2800" dirty="0" smtClean="0"/>
              <a:t>Munkatársak esetében a </a:t>
            </a:r>
            <a:r>
              <a:rPr lang="hu-HU" sz="2800" dirty="0" err="1" smtClean="0"/>
              <a:t>staff</a:t>
            </a:r>
            <a:r>
              <a:rPr lang="hu-HU" sz="2800" dirty="0" smtClean="0"/>
              <a:t> </a:t>
            </a:r>
            <a:r>
              <a:rPr lang="hu-HU" sz="2800" dirty="0" err="1" smtClean="0"/>
              <a:t>week</a:t>
            </a:r>
            <a:r>
              <a:rPr lang="hu-HU" sz="2800" dirty="0" smtClean="0"/>
              <a:t> jó lehetőség</a:t>
            </a:r>
          </a:p>
          <a:p>
            <a:pPr lvl="1"/>
            <a:r>
              <a:rPr lang="hu-HU" sz="2800" dirty="0" smtClean="0"/>
              <a:t>Partnerországok saját költségükön küldhetnek résztvevőket, de a létszámba nem számítanak bele</a:t>
            </a:r>
          </a:p>
          <a:p>
            <a:pPr lvl="1"/>
            <a:endParaRPr lang="hu-HU" sz="2800" dirty="0"/>
          </a:p>
          <a:p>
            <a:pPr lvl="1"/>
            <a:endParaRPr lang="hu-HU" sz="2800" dirty="0" smtClean="0"/>
          </a:p>
          <a:p>
            <a:pPr lvl="1"/>
            <a:r>
              <a:rPr lang="hu-HU" sz="2800" dirty="0" smtClean="0"/>
              <a:t>(A pályázati útmutató ad eligazítást arra vonatkozóan, hogy mely országok minősülnek </a:t>
            </a:r>
            <a:r>
              <a:rPr lang="hu-HU" sz="2800" b="1" dirty="0" smtClean="0"/>
              <a:t>partnerországnak és programországnak</a:t>
            </a:r>
            <a:r>
              <a:rPr lang="hu-HU" sz="2800" dirty="0" smtClean="0"/>
              <a:t>: 33-37. o.)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8425576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 smtClean="0"/>
              <a:t>Támogatás összegei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38200" y="1825625"/>
            <a:ext cx="4531822" cy="4351338"/>
          </a:xfrm>
        </p:spPr>
        <p:txBody>
          <a:bodyPr>
            <a:normAutofit/>
          </a:bodyPr>
          <a:lstStyle/>
          <a:p>
            <a:r>
              <a:rPr lang="hu-HU" b="1" dirty="0" smtClean="0"/>
              <a:t>Rövid hallgatói mobilitás: BIP</a:t>
            </a:r>
          </a:p>
          <a:p>
            <a:r>
              <a:rPr lang="hu-HU" dirty="0" smtClean="0"/>
              <a:t>A fizikai részben beérkező résztvevők a </a:t>
            </a:r>
            <a:r>
              <a:rPr lang="hu-HU" b="1" dirty="0" smtClean="0"/>
              <a:t>küldő</a:t>
            </a:r>
            <a:r>
              <a:rPr lang="hu-HU" dirty="0" smtClean="0"/>
              <a:t> intézménytől kapják az ösztöndíjat mobilitási ösztöndíjként</a:t>
            </a:r>
            <a:endParaRPr lang="hu-HU" b="1" dirty="0" smtClean="0"/>
          </a:p>
          <a:p>
            <a:r>
              <a:rPr lang="hu-HU" i="1" dirty="0" smtClean="0"/>
              <a:t>1-14. nap</a:t>
            </a:r>
            <a:r>
              <a:rPr lang="hu-HU" dirty="0" smtClean="0"/>
              <a:t>: </a:t>
            </a:r>
            <a:r>
              <a:rPr lang="hu-HU" dirty="0" smtClean="0">
                <a:solidFill>
                  <a:srgbClr val="FF0000"/>
                </a:solidFill>
              </a:rPr>
              <a:t>70 €</a:t>
            </a:r>
            <a:r>
              <a:rPr lang="hu-HU" dirty="0" smtClean="0"/>
              <a:t>/nap</a:t>
            </a:r>
          </a:p>
          <a:p>
            <a:r>
              <a:rPr lang="hu-HU" i="1" dirty="0" smtClean="0"/>
              <a:t>15-30. nap</a:t>
            </a:r>
            <a:r>
              <a:rPr lang="hu-HU" dirty="0" smtClean="0"/>
              <a:t>: </a:t>
            </a:r>
            <a:r>
              <a:rPr lang="hu-HU" dirty="0" smtClean="0">
                <a:solidFill>
                  <a:srgbClr val="FF0000"/>
                </a:solidFill>
              </a:rPr>
              <a:t>50 €</a:t>
            </a:r>
            <a:r>
              <a:rPr lang="hu-HU" dirty="0" smtClean="0"/>
              <a:t>/nap</a:t>
            </a:r>
          </a:p>
          <a:p>
            <a:r>
              <a:rPr lang="hu-HU" u="sng" dirty="0" smtClean="0"/>
              <a:t>1+1 nap utazás</a:t>
            </a:r>
          </a:p>
          <a:p>
            <a:endParaRPr lang="hu-HU" dirty="0"/>
          </a:p>
        </p:txBody>
      </p:sp>
      <p:pic>
        <p:nvPicPr>
          <p:cNvPr id="4" name="Tartalom helye 4">
            <a:extLst>
              <a:ext uri="{FF2B5EF4-FFF2-40B4-BE49-F238E27FC236}">
                <a16:creationId xmlns:a16="http://schemas.microsoft.com/office/drawing/2014/main" id="{94E3EA6E-A073-4EA3-B80D-086D36EEB6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2655" y="2023010"/>
            <a:ext cx="5826905" cy="3923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852989"/>
      </p:ext>
    </p:extLst>
  </p:cSld>
  <p:clrMapOvr>
    <a:masterClrMapping/>
  </p:clrMapOvr>
</p:sld>
</file>

<file path=ppt/theme/theme1.xml><?xml version="1.0" encoding="utf-8"?>
<a:theme xmlns:a="http://schemas.openxmlformats.org/drawingml/2006/main" name="Fazetta">
  <a:themeElements>
    <a:clrScheme name="Fazet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zet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zet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69</TotalTime>
  <Words>1018</Words>
  <Application>Microsoft Office PowerPoint</Application>
  <PresentationFormat>Szélesvásznú</PresentationFormat>
  <Paragraphs>102</Paragraphs>
  <Slides>12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12</vt:i4>
      </vt:variant>
    </vt:vector>
  </HeadingPairs>
  <TitlesOfParts>
    <vt:vector size="16" baseType="lpstr">
      <vt:lpstr>Arial</vt:lpstr>
      <vt:lpstr>Trebuchet MS</vt:lpstr>
      <vt:lpstr>Wingdings 3</vt:lpstr>
      <vt:lpstr>Fazetta</vt:lpstr>
      <vt:lpstr>BIP tájékoztató előadás</vt:lpstr>
      <vt:lpstr>Előadás apropója</vt:lpstr>
      <vt:lpstr>Fontos információk BIP-ek tervezésére és megvalósítására vonatkozóan</vt:lpstr>
      <vt:lpstr>Vegyes mobilitás (Blended Mobility)</vt:lpstr>
      <vt:lpstr>BIP (Blended Intensive Programme) –  Vegyes intenzív program</vt:lpstr>
      <vt:lpstr>PowerPoint-bemutató</vt:lpstr>
      <vt:lpstr>BIP időtartama, helyszíne, időbeli ütemezés</vt:lpstr>
      <vt:lpstr>Szervezési támogatás, résztvevők</vt:lpstr>
      <vt:lpstr>Támogatás összegei</vt:lpstr>
      <vt:lpstr>Lehetséges BIP típusok, keretek</vt:lpstr>
      <vt:lpstr>Linkgyűjtemény</vt:lpstr>
      <vt:lpstr>Köszönöm a megtisztelő figyelmet!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BIP tájékoztató előadás</dc:title>
  <dc:creator>admin</dc:creator>
  <cp:lastModifiedBy>admin</cp:lastModifiedBy>
  <cp:revision>8</cp:revision>
  <dcterms:created xsi:type="dcterms:W3CDTF">2022-02-15T06:35:45Z</dcterms:created>
  <dcterms:modified xsi:type="dcterms:W3CDTF">2022-02-15T07:45:29Z</dcterms:modified>
</cp:coreProperties>
</file>